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63LGRr+HD3NSDHI5nXXlETNVQ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203b23c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27203b23ce8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203b23c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27203b23ce8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203b23ce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7203b23ce8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203b23ce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7203b23ce8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203b23ce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7203b23ce8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203b23ce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27203b23ce8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203b23c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7203b23ce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2" name="Google Shape;58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7203b23c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27203b23ce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203b23c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7203b23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203b23ce8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27203b23ce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203b23ce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7203b23ce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203b23ce8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7203b23c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7203b23ce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7203b23c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3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3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2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2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110" name="Google Shape;110;p32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3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3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4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3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4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4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5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5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5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36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36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36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36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36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3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37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0" name="Google Shape;170;p37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37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37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3" name="Google Shape;173;p37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37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37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76" name="Google Shape;176;p37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 rot="5400000">
            <a:off x="3687594" y="-670400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 rot="5400000">
            <a:off x="2452030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33" name="Google Shape;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9" name="Google Shape;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0" name="Google Shape;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8" name="Google Shape;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9" name="Google Shape;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7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7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2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8" name="Google Shape;5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9" name="Google Shape;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9" name="Google Shape;6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0" name="Google Shape;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29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29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0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1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sp>
      <p:sp>
        <p:nvSpPr>
          <p:cNvPr id="99" name="Google Shape;99;p31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3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DDF70"/>
            </a:gs>
            <a:gs pos="50000">
              <a:srgbClr val="88C25A"/>
            </a:gs>
            <a:gs pos="100000">
              <a:srgbClr val="417425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22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6.png"/><Relationship Id="rId7" Type="http://schemas.openxmlformats.org/officeDocument/2006/relationships/image" Target="../media/image72.png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60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2.png"/><Relationship Id="rId5" Type="http://schemas.openxmlformats.org/officeDocument/2006/relationships/image" Target="../media/image3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3.png"/><Relationship Id="rId6" Type="http://schemas.openxmlformats.org/officeDocument/2006/relationships/image" Target="../media/image70.png"/><Relationship Id="rId7" Type="http://schemas.openxmlformats.org/officeDocument/2006/relationships/image" Target="../media/image49.png"/><Relationship Id="rId8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Relationship Id="rId5" Type="http://schemas.openxmlformats.org/officeDocument/2006/relationships/image" Target="../media/image3.png"/><Relationship Id="rId6" Type="http://schemas.openxmlformats.org/officeDocument/2006/relationships/image" Target="../media/image69.png"/><Relationship Id="rId7" Type="http://schemas.openxmlformats.org/officeDocument/2006/relationships/image" Target="../media/image51.png"/><Relationship Id="rId8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59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jpg"/><Relationship Id="rId4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co2-Emission-Prediction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27203b23ce8_0_8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7203b23ce8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7203b23ce8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7203b23ce8_0_89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g27203b23ce8_0_89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g27203b23ce8_0_8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g27203b23ce8_0_8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7203b23ce8_0_89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g27203b23ce8_0_89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27203b23ce8_0_89"/>
          <p:cNvSpPr txBox="1"/>
          <p:nvPr>
            <p:ph type="title"/>
          </p:nvPr>
        </p:nvSpPr>
        <p:spPr>
          <a:xfrm>
            <a:off x="690908" y="4710483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 transmission</a:t>
            </a:r>
            <a:endParaRPr/>
          </a:p>
        </p:txBody>
      </p:sp>
      <p:sp>
        <p:nvSpPr>
          <p:cNvPr id="295" name="Google Shape;295;g27203b23ce8_0_89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g27203b23ce8_0_89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g27203b23ce8_0_89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8" name="Google Shape;298;g27203b23ce8_0_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49000" y="632413"/>
            <a:ext cx="56007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7203b23ce8_0_6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7203b23ce8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7203b23ce8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7203b23ce8_0_69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g27203b23ce8_0_69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g27203b23ce8_0_69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g27203b23ce8_0_6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7203b23ce8_0_69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g27203b23ce8_0_69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g27203b23ce8_0_69"/>
          <p:cNvSpPr txBox="1"/>
          <p:nvPr>
            <p:ph type="title"/>
          </p:nvPr>
        </p:nvSpPr>
        <p:spPr>
          <a:xfrm>
            <a:off x="690908" y="4710483"/>
            <a:ext cx="813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Fuel type</a:t>
            </a:r>
            <a:endParaRPr/>
          </a:p>
        </p:txBody>
      </p:sp>
      <p:sp>
        <p:nvSpPr>
          <p:cNvPr id="313" name="Google Shape;313;g27203b23ce8_0_69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g27203b23ce8_0_69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g27203b23ce8_0_69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Google Shape;316;g27203b23ce8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9025" y="265275"/>
            <a:ext cx="5705475" cy="39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27203b23ce8_0_1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203b23ce8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203b23ce8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7203b23ce8_0_126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g27203b23ce8_0_126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g27203b23ce8_0_12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g27203b23ce8_0_1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7203b23ce8_0_126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g27203b23ce8_0_126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g27203b23ce8_0_126"/>
          <p:cNvSpPr txBox="1"/>
          <p:nvPr>
            <p:ph type="title"/>
          </p:nvPr>
        </p:nvSpPr>
        <p:spPr>
          <a:xfrm>
            <a:off x="690900" y="5148772"/>
            <a:ext cx="8133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355"/>
              <a:t>All Car Companies and their Cars</a:t>
            </a:r>
            <a:endParaRPr sz="3911"/>
          </a:p>
        </p:txBody>
      </p:sp>
      <p:sp>
        <p:nvSpPr>
          <p:cNvPr id="331" name="Google Shape;331;g27203b23ce8_0_126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g27203b23ce8_0_126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g27203b23ce8_0_126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4" name="Google Shape;334;g27203b23ce8_0_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75" y="-3"/>
            <a:ext cx="12192001" cy="489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7203b23ce8_0_1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203b23ce8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7203b23ce8_0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7203b23ce8_0_147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g27203b23ce8_0_147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g27203b23ce8_0_14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5" name="Google Shape;345;g27203b23ce8_0_1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7203b23ce8_0_147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g27203b23ce8_0_147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g27203b23ce8_0_147"/>
          <p:cNvSpPr txBox="1"/>
          <p:nvPr>
            <p:ph type="title"/>
          </p:nvPr>
        </p:nvSpPr>
        <p:spPr>
          <a:xfrm>
            <a:off x="690900" y="5148772"/>
            <a:ext cx="8133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Top 25 Car models</a:t>
            </a:r>
            <a:endParaRPr sz="3911"/>
          </a:p>
        </p:txBody>
      </p:sp>
      <p:sp>
        <p:nvSpPr>
          <p:cNvPr id="349" name="Google Shape;349;g27203b23ce8_0_147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0" name="Google Shape;350;g27203b23ce8_0_147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g27203b23ce8_0_147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2" name="Google Shape;352;g27203b23ce8_0_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50" y="189164"/>
            <a:ext cx="12192001" cy="488887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7203b23ce8_0_16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7203b23ce8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7203b23ce8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7203b23ce8_0_167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g27203b23ce8_0_167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g27203b23ce8_0_167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g27203b23ce8_0_16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7203b23ce8_0_167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g27203b23ce8_0_167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g27203b23ce8_0_167"/>
          <p:cNvSpPr txBox="1"/>
          <p:nvPr>
            <p:ph type="title"/>
          </p:nvPr>
        </p:nvSpPr>
        <p:spPr>
          <a:xfrm>
            <a:off x="690900" y="5148772"/>
            <a:ext cx="8133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All Engine Sizes</a:t>
            </a:r>
            <a:endParaRPr sz="3911"/>
          </a:p>
        </p:txBody>
      </p:sp>
      <p:sp>
        <p:nvSpPr>
          <p:cNvPr id="367" name="Google Shape;367;g27203b23ce8_0_167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g27203b23ce8_0_167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g27203b23ce8_0_167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0" name="Google Shape;370;g27203b23ce8_0_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50" y="207949"/>
            <a:ext cx="12192001" cy="414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7203b23ce8_0_18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7203b23ce8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7203b23ce8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7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7203b23ce8_0_186"/>
          <p:cNvSpPr/>
          <p:nvPr/>
        </p:nvSpPr>
        <p:spPr>
          <a:xfrm>
            <a:off x="0" y="2590078"/>
            <a:ext cx="8968200" cy="166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g27203b23ce8_0_186"/>
          <p:cNvSpPr/>
          <p:nvPr/>
        </p:nvSpPr>
        <p:spPr>
          <a:xfrm>
            <a:off x="9111715" y="2590078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g27203b23ce8_0_186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1" name="Google Shape;381;g27203b23ce8_0_18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7203b23ce8_0_186"/>
          <p:cNvSpPr/>
          <p:nvPr/>
        </p:nvSpPr>
        <p:spPr>
          <a:xfrm>
            <a:off x="0" y="0"/>
            <a:ext cx="12189000" cy="4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g27203b23ce8_0_186"/>
          <p:cNvSpPr/>
          <p:nvPr/>
        </p:nvSpPr>
        <p:spPr>
          <a:xfrm>
            <a:off x="0" y="4557357"/>
            <a:ext cx="8978700" cy="1660200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g27203b23ce8_0_186"/>
          <p:cNvSpPr txBox="1"/>
          <p:nvPr>
            <p:ph type="title"/>
          </p:nvPr>
        </p:nvSpPr>
        <p:spPr>
          <a:xfrm>
            <a:off x="690900" y="5148772"/>
            <a:ext cx="8133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Heat Map</a:t>
            </a:r>
            <a:endParaRPr sz="3911"/>
          </a:p>
        </p:txBody>
      </p:sp>
      <p:sp>
        <p:nvSpPr>
          <p:cNvPr id="385" name="Google Shape;385;g27203b23ce8_0_186"/>
          <p:cNvSpPr/>
          <p:nvPr/>
        </p:nvSpPr>
        <p:spPr>
          <a:xfrm>
            <a:off x="9122301" y="4557357"/>
            <a:ext cx="30771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g27203b23ce8_0_186"/>
          <p:cNvSpPr/>
          <p:nvPr/>
        </p:nvSpPr>
        <p:spPr>
          <a:xfrm>
            <a:off x="10586" y="6210130"/>
            <a:ext cx="8968200" cy="2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g27203b23ce8_0_186"/>
          <p:cNvSpPr/>
          <p:nvPr/>
        </p:nvSpPr>
        <p:spPr>
          <a:xfrm>
            <a:off x="9122301" y="6210130"/>
            <a:ext cx="3080400" cy="2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8" name="Google Shape;388;g27203b23ce8_0_1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3200" y="0"/>
            <a:ext cx="7210425" cy="4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203b23ce8_0_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4" name="Google Shape;394;g27203b23ce8_0_5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7203b23ce8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49629"/>
            <a:ext cx="11525954" cy="27594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7203b23ce8_0_59"/>
          <p:cNvSpPr/>
          <p:nvPr/>
        </p:nvSpPr>
        <p:spPr>
          <a:xfrm>
            <a:off x="1" y="0"/>
            <a:ext cx="11526000" cy="537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g27203b23ce8_0_59"/>
          <p:cNvSpPr txBox="1"/>
          <p:nvPr>
            <p:ph type="ctrTitle"/>
          </p:nvPr>
        </p:nvSpPr>
        <p:spPr>
          <a:xfrm>
            <a:off x="4063113" y="1997765"/>
            <a:ext cx="58728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</a:pPr>
            <a:r>
              <a:rPr lang="en-US" sz="6000">
                <a:solidFill>
                  <a:srgbClr val="FFFFFF"/>
                </a:solidFill>
              </a:rPr>
              <a:t>Machine Learning Model Building</a:t>
            </a:r>
            <a:endParaRPr/>
          </a:p>
        </p:txBody>
      </p:sp>
      <p:pic>
        <p:nvPicPr>
          <p:cNvPr id="398" name="Google Shape;398;g27203b23ce8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4686838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7203b23ce8_0_59"/>
          <p:cNvSpPr/>
          <p:nvPr/>
        </p:nvSpPr>
        <p:spPr>
          <a:xfrm>
            <a:off x="10585827" y="3034068"/>
            <a:ext cx="16029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"/>
          <p:cNvSpPr/>
          <p:nvPr/>
        </p:nvSpPr>
        <p:spPr>
          <a:xfrm>
            <a:off x="0" y="-1"/>
            <a:ext cx="12188824" cy="6858001"/>
          </a:xfrm>
          <a:prstGeom prst="rect">
            <a:avLst/>
          </a:prstGeom>
          <a:gradFill>
            <a:gsLst>
              <a:gs pos="0">
                <a:srgbClr val="A1DB5C"/>
              </a:gs>
              <a:gs pos="50000">
                <a:srgbClr val="88C25A"/>
              </a:gs>
              <a:gs pos="100000">
                <a:srgbClr val="2C6521"/>
              </a:gs>
            </a:gsLst>
            <a:lin ang="2520000" scaled="0"/>
          </a:gradFill>
          <a:ln cap="flat" cmpd="sng" w="12700">
            <a:solidFill>
              <a:srgbClr val="799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9"/>
          <p:cNvSpPr txBox="1"/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r>
              <a:rPr lang="en-US" sz="2400"/>
              <a:t>Importing Libraries :</a:t>
            </a:r>
            <a:endParaRPr/>
          </a:p>
        </p:txBody>
      </p:sp>
      <p:pic>
        <p:nvPicPr>
          <p:cNvPr id="409" name="Google Shape;4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9"/>
          <p:cNvSpPr txBox="1"/>
          <p:nvPr>
            <p:ph idx="1" type="body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In this step, we import all the necessary libraries required for our regression analysis.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These libraries include tools for data manipulation, model training, evaluation, and visualization.</a:t>
            </a:r>
            <a:endParaRPr/>
          </a:p>
        </p:txBody>
      </p:sp>
      <p:sp>
        <p:nvSpPr>
          <p:cNvPr id="411" name="Google Shape;411;p9"/>
          <p:cNvSpPr/>
          <p:nvPr/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screenshot of a computer&#10;&#10;Description automatically generated" id="412" name="Google Shape;4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2914" y="2876749"/>
            <a:ext cx="6238765" cy="134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0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3" name="Google Shape;423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0"/>
          <p:cNvSpPr/>
          <p:nvPr/>
        </p:nvSpPr>
        <p:spPr>
          <a:xfrm>
            <a:off x="3048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Removing outliers:</a:t>
            </a:r>
            <a:endParaRPr/>
          </a:p>
        </p:txBody>
      </p:sp>
      <p:pic>
        <p:nvPicPr>
          <p:cNvPr id="427" name="Google Shape;42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9953" y="1800333"/>
            <a:ext cx="3421967" cy="142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5" y="508000"/>
            <a:ext cx="3789356" cy="309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1932" y="1869153"/>
            <a:ext cx="3435792" cy="12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0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Google Shape;431;p10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"/>
          <p:cNvSpPr/>
          <p:nvPr/>
        </p:nvSpPr>
        <p:spPr>
          <a:xfrm>
            <a:off x="0" y="-1"/>
            <a:ext cx="12188824" cy="6858001"/>
          </a:xfrm>
          <a:prstGeom prst="rect">
            <a:avLst/>
          </a:prstGeom>
          <a:gradFill>
            <a:gsLst>
              <a:gs pos="0">
                <a:srgbClr val="A1DB5C"/>
              </a:gs>
              <a:gs pos="50000">
                <a:srgbClr val="88C25A"/>
              </a:gs>
              <a:gs pos="100000">
                <a:srgbClr val="2C6521"/>
              </a:gs>
            </a:gsLst>
            <a:lin ang="2520000" scaled="0"/>
          </a:gradFill>
          <a:ln cap="flat" cmpd="sng" w="12700">
            <a:solidFill>
              <a:srgbClr val="799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8" name="Google Shape;438;p1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1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p11"/>
          <p:cNvSpPr txBox="1"/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r>
              <a:rPr lang="en-US" sz="2400"/>
              <a:t>Data Preparation:</a:t>
            </a:r>
            <a:endParaRPr sz="2400"/>
          </a:p>
        </p:txBody>
      </p:sp>
      <p:pic>
        <p:nvPicPr>
          <p:cNvPr id="442" name="Google Shape;4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"/>
          <p:cNvSpPr txBox="1"/>
          <p:nvPr>
            <p:ph idx="1" type="body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Features (X): Engine size, number of cylinders, and fuel consumption (per 100km).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Target (y): CO2 emissions.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Splitting Data: 80% for training, 20% for testing, ensuring reproducibility with a random state of 42.</a:t>
            </a:r>
            <a:endParaRPr/>
          </a:p>
        </p:txBody>
      </p:sp>
      <p:sp>
        <p:nvSpPr>
          <p:cNvPr id="444" name="Google Shape;444;p11"/>
          <p:cNvSpPr/>
          <p:nvPr/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screenshot of a computer program&#10;&#10;Description automatically generated" id="445" name="Google Shape;4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085" y="2609359"/>
            <a:ext cx="5629268" cy="163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209" name="Google Shape;209;p2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The primary objective of the project is to develop a model that can accurately predict CO2 emissions based on different engine features of cars.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The goal is to estimate the amount of CO2 a car will emit using the provided data.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2"/>
          <p:cNvGrpSpPr/>
          <p:nvPr/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>
          <p:nvSpPr>
            <p:cNvPr id="451" name="Google Shape;451;p12"/>
            <p:cNvSpPr/>
            <p:nvPr/>
          </p:nvSpPr>
          <p:spPr>
            <a:xfrm>
              <a:off x="0" y="0"/>
              <a:ext cx="12188824" cy="6858001"/>
            </a:xfrm>
            <a:prstGeom prst="rect">
              <a:avLst/>
            </a:prstGeom>
            <a:gradFill>
              <a:gsLst>
                <a:gs pos="0">
                  <a:srgbClr val="A1DB5C"/>
                </a:gs>
                <a:gs pos="50000">
                  <a:srgbClr val="88C25A"/>
                </a:gs>
                <a:gs pos="100000">
                  <a:srgbClr val="2C6521"/>
                </a:gs>
              </a:gsLst>
              <a:lin ang="252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52" name="Google Shape;452;p12"/>
            <p:cNvPicPr preferRelativeResize="0"/>
            <p:nvPr/>
          </p:nvPicPr>
          <p:blipFill rotWithShape="1">
            <a:blip r:embed="rId3">
              <a:alphaModFix amt="10000"/>
            </a:blip>
            <a:srcRect b="0" l="0" r="0" t="0"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12"/>
          <p:cNvSpPr/>
          <p:nvPr/>
        </p:nvSpPr>
        <p:spPr>
          <a:xfrm>
            <a:off x="2" y="609600"/>
            <a:ext cx="649975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12"/>
          <p:cNvSpPr txBox="1"/>
          <p:nvPr>
            <p:ph type="title"/>
          </p:nvPr>
        </p:nvSpPr>
        <p:spPr>
          <a:xfrm>
            <a:off x="680321" y="753228"/>
            <a:ext cx="563224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en-US"/>
              <a:t>Define Function for Training Regression Models:</a:t>
            </a:r>
            <a:endParaRPr/>
          </a:p>
        </p:txBody>
      </p:sp>
      <p:pic>
        <p:nvPicPr>
          <p:cNvPr id="455" name="Google Shape;4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0"/>
            <a:ext cx="6492240" cy="26171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2"/>
          <p:cNvSpPr txBox="1"/>
          <p:nvPr>
            <p:ph idx="1" type="body"/>
          </p:nvPr>
        </p:nvSpPr>
        <p:spPr>
          <a:xfrm>
            <a:off x="680322" y="2336873"/>
            <a:ext cx="5632246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This step defines a function train_model to train regression models based on the specified model type.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The function takes the model type (model_type), training data (X_train and y_train), and returns the trained model.</a:t>
            </a:r>
            <a:endParaRPr/>
          </a:p>
        </p:txBody>
      </p:sp>
      <p:pic>
        <p:nvPicPr>
          <p:cNvPr id="457" name="Google Shape;457;p12"/>
          <p:cNvPicPr preferRelativeResize="0"/>
          <p:nvPr/>
        </p:nvPicPr>
        <p:blipFill rotWithShape="1">
          <a:blip r:embed="rId5">
            <a:alphaModFix/>
          </a:blip>
          <a:srcRect b="4267" l="0" r="4" t="1848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  <p:pic>
        <p:nvPicPr>
          <p:cNvPr id="458" name="Google Shape;458;p12"/>
          <p:cNvPicPr preferRelativeResize="0"/>
          <p:nvPr/>
        </p:nvPicPr>
        <p:blipFill rotWithShape="1">
          <a:blip r:embed="rId6">
            <a:alphaModFix/>
          </a:blip>
          <a:srcRect b="5101" l="0" r="4" t="0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3"/>
          <p:cNvGrpSpPr/>
          <p:nvPr/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>
          <p:nvSpPr>
            <p:cNvPr id="464" name="Google Shape;464;p13"/>
            <p:cNvSpPr/>
            <p:nvPr/>
          </p:nvSpPr>
          <p:spPr>
            <a:xfrm>
              <a:off x="0" y="0"/>
              <a:ext cx="12188824" cy="6858001"/>
            </a:xfrm>
            <a:prstGeom prst="rect">
              <a:avLst/>
            </a:prstGeom>
            <a:gradFill>
              <a:gsLst>
                <a:gs pos="0">
                  <a:srgbClr val="7A5CDB"/>
                </a:gs>
                <a:gs pos="50000">
                  <a:srgbClr val="88C25A"/>
                </a:gs>
                <a:gs pos="100000">
                  <a:srgbClr val="7C570A"/>
                </a:gs>
              </a:gsLst>
              <a:lin ang="252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65" name="Google Shape;465;p13"/>
            <p:cNvPicPr preferRelativeResize="0"/>
            <p:nvPr/>
          </p:nvPicPr>
          <p:blipFill rotWithShape="1">
            <a:blip r:embed="rId3">
              <a:alphaModFix amt="10000"/>
            </a:blip>
            <a:srcRect b="0" l="0" r="0" t="0"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13"/>
          <p:cNvSpPr/>
          <p:nvPr/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13"/>
          <p:cNvSpPr/>
          <p:nvPr/>
        </p:nvSpPr>
        <p:spPr>
          <a:xfrm>
            <a:off x="2" y="609600"/>
            <a:ext cx="796704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13"/>
          <p:cNvSpPr txBox="1"/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Define Function for Evaluating Regression Models:</a:t>
            </a:r>
            <a:endParaRPr/>
          </a:p>
        </p:txBody>
      </p:sp>
      <p:pic>
        <p:nvPicPr>
          <p:cNvPr id="469" name="Google Shape;4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3"/>
          <p:cNvSpPr txBox="1"/>
          <p:nvPr>
            <p:ph idx="1" type="body"/>
          </p:nvPr>
        </p:nvSpPr>
        <p:spPr>
          <a:xfrm>
            <a:off x="680321" y="2336873"/>
            <a:ext cx="6423211" cy="1901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400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000"/>
              <a:t>This substep defines a function evaluate_model to evaluate the performance of trained regression models. </a:t>
            </a:r>
            <a:endParaRPr/>
          </a:p>
          <a:p>
            <a:pPr indent="-342900" lvl="0" marL="4000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2000"/>
              <a:t>The function takes the trained model (model), training and testing data (X_train, y_train, X_test, y_test), and returns evaluation metrics such as RMSE and R-squared.</a:t>
            </a:r>
            <a:endParaRPr/>
          </a:p>
        </p:txBody>
      </p:sp>
      <p:pic>
        <p:nvPicPr>
          <p:cNvPr id="471" name="Google Shape;47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2619" y="1396181"/>
            <a:ext cx="3960082" cy="27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247785"/>
            <a:ext cx="12012701" cy="261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4"/>
          <p:cNvSpPr/>
          <p:nvPr/>
        </p:nvSpPr>
        <p:spPr>
          <a:xfrm>
            <a:off x="0" y="-1"/>
            <a:ext cx="12188824" cy="6858001"/>
          </a:xfrm>
          <a:prstGeom prst="rect">
            <a:avLst/>
          </a:prstGeom>
          <a:gradFill>
            <a:gsLst>
              <a:gs pos="0">
                <a:srgbClr val="A1DB5C"/>
              </a:gs>
              <a:gs pos="50000">
                <a:srgbClr val="88C25A"/>
              </a:gs>
              <a:gs pos="100000">
                <a:srgbClr val="2C6521"/>
              </a:gs>
            </a:gsLst>
            <a:lin ang="2520000" scaled="0"/>
          </a:gradFill>
          <a:ln cap="flat" cmpd="sng" w="12700">
            <a:solidFill>
              <a:srgbClr val="799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8" name="Google Shape;478;p1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4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14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14"/>
          <p:cNvSpPr txBox="1"/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r>
              <a:rPr lang="en-US" sz="2400"/>
              <a:t>Define Function for Plotting Results:</a:t>
            </a:r>
            <a:endParaRPr/>
          </a:p>
        </p:txBody>
      </p:sp>
      <p:pic>
        <p:nvPicPr>
          <p:cNvPr id="482" name="Google Shape;48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4"/>
          <p:cNvSpPr txBox="1"/>
          <p:nvPr>
            <p:ph idx="1" type="body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We define a function plot_results to visualize the results of our regression models.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This function can plot scatter plots of true vs. predicted values or residual plots.</a:t>
            </a:r>
            <a:endParaRPr/>
          </a:p>
        </p:txBody>
      </p:sp>
      <p:sp>
        <p:nvSpPr>
          <p:cNvPr id="484" name="Google Shape;484;p14"/>
          <p:cNvSpPr/>
          <p:nvPr/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screen shot of a computer&#10;&#10;Description automatically generated" id="485" name="Google Shape;4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2914" y="2088652"/>
            <a:ext cx="6238765" cy="309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"/>
          <p:cNvSpPr/>
          <p:nvPr/>
        </p:nvSpPr>
        <p:spPr>
          <a:xfrm>
            <a:off x="0" y="-1"/>
            <a:ext cx="12188824" cy="6858001"/>
          </a:xfrm>
          <a:prstGeom prst="rect">
            <a:avLst/>
          </a:prstGeom>
          <a:gradFill>
            <a:gsLst>
              <a:gs pos="0">
                <a:srgbClr val="A1DB5C"/>
              </a:gs>
              <a:gs pos="50000">
                <a:srgbClr val="88C25A"/>
              </a:gs>
              <a:gs pos="100000">
                <a:srgbClr val="2C6521"/>
              </a:gs>
            </a:gsLst>
            <a:lin ang="2520000" scaled="0"/>
          </a:gradFill>
          <a:ln cap="flat" cmpd="sng" w="12700">
            <a:solidFill>
              <a:srgbClr val="799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1" name="Google Shape;491;p1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5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p15"/>
          <p:cNvSpPr txBox="1"/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r>
              <a:rPr lang="en-US" sz="2400"/>
              <a:t>Main Script Execution</a:t>
            </a:r>
            <a:endParaRPr sz="2400"/>
          </a:p>
        </p:txBody>
      </p:sp>
      <p:pic>
        <p:nvPicPr>
          <p:cNvPr id="495" name="Google Shape;4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5"/>
          <p:cNvSpPr txBox="1"/>
          <p:nvPr>
            <p:ph idx="1" type="body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In the main part of the script, we train and evaluate multiple regression models, including Linear Regression, Lasso, SVR, KNeighborsRegressor, RandomForestRegressor, GradientBoostingRegressor, and XGBRegressor.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/>
              <a:t>We iterate through each model type, train the model, evaluate its performance, print the results, and plot the true vs. predicted values and residual plots.</a:t>
            </a:r>
            <a:endParaRPr/>
          </a:p>
        </p:txBody>
      </p:sp>
      <p:sp>
        <p:nvSpPr>
          <p:cNvPr id="497" name="Google Shape;497;p15"/>
          <p:cNvSpPr/>
          <p:nvPr/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screenshot of a computer code&#10;&#10;Description automatically generated" id="498" name="Google Shape;4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085" y="2320859"/>
            <a:ext cx="5629268" cy="220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6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9" name="Google Shape;509;p1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6"/>
          <p:cNvSpPr/>
          <p:nvPr/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1" name="Google Shape;511;p16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16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scatter plot vs residual Plot</a:t>
            </a:r>
            <a:endParaRPr/>
          </a:p>
        </p:txBody>
      </p:sp>
      <p:pic>
        <p:nvPicPr>
          <p:cNvPr descr="A diagram of a plot&#10;&#10;Description automatically generated with medium confidence" id="513" name="Google Shape;5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8" y="1684612"/>
            <a:ext cx="2491924" cy="1520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red and blue dots&#10;&#10;Description automatically generated" id="514" name="Google Shape;51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4873" y="1697238"/>
            <a:ext cx="2501793" cy="1494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red and blue dots&#10;&#10;Description automatically generated" id="515" name="Google Shape;51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5210" y="1679340"/>
            <a:ext cx="2488287" cy="1530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red and blue dots&#10;&#10;Description automatically generated" id="516" name="Google Shape;51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68992" y="1679363"/>
            <a:ext cx="2488732" cy="153057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6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16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7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17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0" name="Google Shape;530;p1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7"/>
          <p:cNvSpPr/>
          <p:nvPr/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17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17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scatter plot vs residual Plot</a:t>
            </a:r>
            <a:endParaRPr/>
          </a:p>
        </p:txBody>
      </p:sp>
      <p:pic>
        <p:nvPicPr>
          <p:cNvPr id="534" name="Google Shape;5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8" y="1690841"/>
            <a:ext cx="2491924" cy="150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359" y="1603990"/>
            <a:ext cx="2501793" cy="15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27445" y="1568549"/>
            <a:ext cx="2488287" cy="153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22334" y="1650071"/>
            <a:ext cx="2488732" cy="152434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7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9" name="Google Shape;539;p17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18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0" name="Google Shape;550;p18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1" name="Google Shape;551;p1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8"/>
          <p:cNvSpPr/>
          <p:nvPr/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3" name="Google Shape;553;p18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4" name="Google Shape;554;p18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scatter plot vs residual Plot</a:t>
            </a:r>
            <a:endParaRPr/>
          </a:p>
        </p:txBody>
      </p:sp>
      <p:pic>
        <p:nvPicPr>
          <p:cNvPr descr="A graph with red and blue dots&#10;&#10;Description automatically generated" id="555" name="Google Shape;55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8" y="1672152"/>
            <a:ext cx="2491924" cy="1544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red and blue dots&#10;&#10;Description automatically generated" id="556" name="Google Shape;55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4873" y="1687856"/>
            <a:ext cx="2501793" cy="151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plot&#10;&#10;Description automatically generated" id="557" name="Google Shape;55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5210" y="1660678"/>
            <a:ext cx="2488287" cy="1567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a red and blue line&#10;&#10;Description automatically generated" id="558" name="Google Shape;55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68992" y="1670031"/>
            <a:ext cx="2488732" cy="15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8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Google Shape;560;p18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18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DDF70"/>
            </a:gs>
            <a:gs pos="50000">
              <a:srgbClr val="88C25A"/>
            </a:gs>
            <a:gs pos="100000">
              <a:srgbClr val="417425"/>
            </a:gs>
          </a:gsLst>
          <a:lin ang="2520000" scaled="0"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9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0" name="Google Shape;570;p1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1" name="Google Shape;571;p19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ADDF70"/>
              </a:gs>
              <a:gs pos="50000">
                <a:srgbClr val="88C25A"/>
              </a:gs>
              <a:gs pos="100000">
                <a:srgbClr val="417425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2" name="Google Shape;572;p1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9"/>
          <p:cNvSpPr/>
          <p:nvPr/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4" name="Google Shape;574;p19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Google Shape;575;p19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Model Evaluation Score</a:t>
            </a:r>
            <a:endParaRPr/>
          </a:p>
        </p:txBody>
      </p:sp>
      <p:pic>
        <p:nvPicPr>
          <p:cNvPr id="576" name="Google Shape;57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7" y="1983808"/>
            <a:ext cx="10917644" cy="226541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  <p:sp>
        <p:nvSpPr>
          <p:cNvPr id="577" name="Google Shape;577;p19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" name="Google Shape;578;p19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19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0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20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20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0" name="Google Shape;590;p2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0"/>
          <p:cNvSpPr/>
          <p:nvPr/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20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en-US" sz="4800"/>
              <a:t>Model Evaluation Plot</a:t>
            </a:r>
            <a:endParaRPr/>
          </a:p>
        </p:txBody>
      </p:sp>
      <p:pic>
        <p:nvPicPr>
          <p:cNvPr id="594" name="Google Shape;5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7" y="1373504"/>
            <a:ext cx="5300857" cy="287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6866" y="2910752"/>
            <a:ext cx="5300858" cy="133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0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8" name="Google Shape;598;p20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19868" scaled="0"/>
        </a:gra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203b23ce8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1986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4" name="Google Shape;604;g27203b23ce8_0_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27203b23ce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49629"/>
            <a:ext cx="11525954" cy="275942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7203b23ce8_0_4"/>
          <p:cNvSpPr/>
          <p:nvPr/>
        </p:nvSpPr>
        <p:spPr>
          <a:xfrm>
            <a:off x="1" y="0"/>
            <a:ext cx="11526000" cy="537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7" name="Google Shape;607;g27203b23ce8_0_4"/>
          <p:cNvSpPr txBox="1"/>
          <p:nvPr>
            <p:ph type="ctrTitle"/>
          </p:nvPr>
        </p:nvSpPr>
        <p:spPr>
          <a:xfrm>
            <a:off x="4063113" y="1997765"/>
            <a:ext cx="58728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</a:pPr>
            <a:r>
              <a:rPr lang="en-US" sz="6000">
                <a:solidFill>
                  <a:srgbClr val="FFFFFF"/>
                </a:solidFill>
              </a:rPr>
              <a:t>Model Deployment</a:t>
            </a:r>
            <a:endParaRPr/>
          </a:p>
        </p:txBody>
      </p:sp>
      <p:pic>
        <p:nvPicPr>
          <p:cNvPr id="608" name="Google Shape;608;g27203b23ce8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4686838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7203b23ce8_0_4"/>
          <p:cNvSpPr/>
          <p:nvPr/>
        </p:nvSpPr>
        <p:spPr>
          <a:xfrm>
            <a:off x="10585827" y="3034068"/>
            <a:ext cx="1602900" cy="16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Flow chart of the project</a:t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704" y="2054150"/>
            <a:ext cx="5818782" cy="468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7203b23ce8_0_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615" name="Google Shape;615;g27203b23ce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528"/>
            <a:ext cx="10272810" cy="4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7203b23ce8_0_47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EDA Page</a:t>
            </a:r>
            <a:endParaRPr/>
          </a:p>
        </p:txBody>
      </p:sp>
      <p:pic>
        <p:nvPicPr>
          <p:cNvPr id="621" name="Google Shape;621;g27203b23ce8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525"/>
            <a:ext cx="5468125" cy="37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7203b23ce8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925" y="1986524"/>
            <a:ext cx="6266675" cy="37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7203b23ce8_0_52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628" name="Google Shape;628;g27203b23ce8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528"/>
            <a:ext cx="10272810" cy="4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7203b23ce8_0_3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Prediction Input page</a:t>
            </a:r>
            <a:endParaRPr/>
          </a:p>
        </p:txBody>
      </p:sp>
      <p:pic>
        <p:nvPicPr>
          <p:cNvPr id="634" name="Google Shape;634;g27203b23ce8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528"/>
            <a:ext cx="9542515" cy="4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203b23ce8_0_41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Prediction Input page with Output</a:t>
            </a:r>
            <a:endParaRPr/>
          </a:p>
        </p:txBody>
      </p:sp>
      <p:pic>
        <p:nvPicPr>
          <p:cNvPr id="640" name="Google Shape;640;g27203b23ce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528"/>
            <a:ext cx="9542515" cy="4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Challenges faced in the project</a:t>
            </a:r>
            <a:endParaRPr/>
          </a:p>
        </p:txBody>
      </p:sp>
      <p:sp>
        <p:nvSpPr>
          <p:cNvPr id="646" name="Google Shape;646;p41"/>
          <p:cNvSpPr txBox="1"/>
          <p:nvPr>
            <p:ph idx="1" type="body"/>
          </p:nvPr>
        </p:nvSpPr>
        <p:spPr>
          <a:xfrm>
            <a:off x="680321" y="2336872"/>
            <a:ext cx="9830363" cy="3670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Creating highly interactive and responsive visualizations that can handle large datasets without performance issues.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Coming up with the right metrics for model selection.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Utilizing Streamlit's built-in components for creating forms, visualizations, and layouts to simplify the development process.Streamlit’s ability to deploy on platforms like Streamlit Cloud  can simplify the deployment process.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Use Streamlit’s st.form and st.form_submit_button to manage complex forms and their submissions.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1DB5C"/>
            </a:gs>
            <a:gs pos="50000">
              <a:srgbClr val="88C25A"/>
            </a:gs>
            <a:gs pos="100000">
              <a:srgbClr val="2C6521"/>
            </a:gs>
          </a:gsLst>
          <a:lin ang="2520000" scaled="0"/>
        </a:gra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1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5" name="Google Shape;655;p21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6" name="Google Shape;656;p21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A1DB5C"/>
              </a:gs>
              <a:gs pos="50000">
                <a:srgbClr val="88C25A"/>
              </a:gs>
              <a:gs pos="100000">
                <a:srgbClr val="2C6521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7" name="Google Shape;657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820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1"/>
          <p:cNvSpPr/>
          <p:nvPr/>
        </p:nvSpPr>
        <p:spPr>
          <a:xfrm>
            <a:off x="6096000" y="0"/>
            <a:ext cx="609282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9" name="Google Shape;6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688333"/>
            <a:ext cx="6400800" cy="1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1"/>
          <p:cNvSpPr/>
          <p:nvPr/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Google Shape;661;p21"/>
          <p:cNvSpPr txBox="1"/>
          <p:nvPr>
            <p:ph type="title"/>
          </p:nvPr>
        </p:nvSpPr>
        <p:spPr>
          <a:xfrm>
            <a:off x="680322" y="2403231"/>
            <a:ext cx="519294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 sz="5400"/>
              <a:t>Thank you</a:t>
            </a:r>
            <a:endParaRPr/>
          </a:p>
        </p:txBody>
      </p:sp>
      <p:pic>
        <p:nvPicPr>
          <p:cNvPr descr="Smiling Face with No Fill" id="662" name="Google Shape;6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6079" y="1024255"/>
            <a:ext cx="4809490" cy="480949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Description of The Data:</a:t>
            </a:r>
            <a:endParaRPr/>
          </a:p>
        </p:txBody>
      </p:sp>
      <p:sp>
        <p:nvSpPr>
          <p:cNvPr id="221" name="Google Shape;221;p3"/>
          <p:cNvSpPr txBox="1"/>
          <p:nvPr>
            <p:ph idx="1" type="body"/>
          </p:nvPr>
        </p:nvSpPr>
        <p:spPr>
          <a:xfrm>
            <a:off x="301557" y="2171502"/>
            <a:ext cx="11293813" cy="4316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solidFill>
                  <a:schemeClr val="dk1"/>
                </a:solidFill>
              </a:rPr>
              <a:t>It includes the following attributes: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Make: Car brand under study.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Model: Specific model of the car.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Vehicle_class: Car body type.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Engine_size: Size of the car engine in liters.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Cylinders: Number of cylinders.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Transmission: Type of transmission (e.g., automatic, manual).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Fuel_type: Type of fuel used by the car.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Fuel_consumption_city: City fuel consumption ratings in liters per 100 kilometers.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Fuel_consumption_hwy: Highway fuel consumption ratings in liters per 100 kilometers.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Fuel_consumption_comb(l/100km): Combined fuel consumption rating (city and highway) in L/100 km.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Fuel_consumption_comb(mpg): Combined fuel consumption rating in miles per gallon (mpg).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/>
              <a:t>Co2_emissions: Tailpipe emissions of carbon dioxide for combined city and highway driving, in grams per kilometer.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"/>
          <p:cNvSpPr/>
          <p:nvPr/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8256" y="609600"/>
            <a:ext cx="7000351" cy="560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FEFE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232" y="650497"/>
            <a:ext cx="4713979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FEFE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9340" y="643467"/>
            <a:ext cx="2408011" cy="2475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FEFE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5873" y="4184108"/>
            <a:ext cx="3854945" cy="15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/>
          <p:nvPr/>
        </p:nvSpPr>
        <p:spPr>
          <a:xfrm>
            <a:off x="1" y="609600"/>
            <a:ext cx="3897392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ctr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34" y="2427755"/>
            <a:ext cx="3253922" cy="196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/>
          <p:nvPr/>
        </p:nvSpPr>
        <p:spPr>
          <a:xfrm>
            <a:off x="4058981" y="609599"/>
            <a:ext cx="6365256" cy="56049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ctr" dir="5040000" dist="63500">
              <a:srgbClr val="000000">
                <a:alpha val="4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713" y="2217642"/>
            <a:ext cx="5721790" cy="238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1961506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7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1" name="Google Shape;261;p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05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7"/>
          <p:cNvSpPr/>
          <p:nvPr/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0" y="4557357"/>
            <a:ext cx="8978671" cy="1660332"/>
          </a:xfrm>
          <a:prstGeom prst="rect">
            <a:avLst/>
          </a:prstGeom>
          <a:solidFill>
            <a:srgbClr val="0C0C0C">
              <a:alpha val="8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7"/>
          <p:cNvSpPr txBox="1"/>
          <p:nvPr>
            <p:ph type="title"/>
          </p:nvPr>
        </p:nvSpPr>
        <p:spPr>
          <a:xfrm>
            <a:off x="690908" y="4710483"/>
            <a:ext cx="8133478" cy="94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br>
              <a:rPr lang="en-US" sz="4800"/>
            </a:br>
            <a:r>
              <a:rPr lang="en-US" sz="4800"/>
              <a:t>Unique Values</a:t>
            </a:r>
            <a:endParaRPr/>
          </a:p>
        </p:txBody>
      </p:sp>
      <p:pic>
        <p:nvPicPr>
          <p:cNvPr id="265" name="Google Shape;26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7" y="1042200"/>
            <a:ext cx="4952607" cy="287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6866" y="2036112"/>
            <a:ext cx="5300858" cy="221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/>
          <p:nvPr/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10586" y="6210130"/>
            <a:ext cx="8968085" cy="275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9122301" y="6210130"/>
            <a:ext cx="3080285" cy="2759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A5CDB"/>
            </a:gs>
            <a:gs pos="50000">
              <a:srgbClr val="88C25A"/>
            </a:gs>
            <a:gs pos="100000">
              <a:srgbClr val="7C570A"/>
            </a:gs>
          </a:gsLst>
          <a:lin ang="25200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A5CDB"/>
              </a:gs>
              <a:gs pos="50000">
                <a:srgbClr val="88C25A"/>
              </a:gs>
              <a:gs pos="100000">
                <a:srgbClr val="7C570A"/>
              </a:gs>
            </a:gsLst>
            <a:lin ang="25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49629"/>
            <a:ext cx="11525954" cy="27594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/>
          <p:nvPr/>
        </p:nvSpPr>
        <p:spPr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8"/>
          <p:cNvSpPr txBox="1"/>
          <p:nvPr>
            <p:ph type="ctrTitle"/>
          </p:nvPr>
        </p:nvSpPr>
        <p:spPr>
          <a:xfrm>
            <a:off x="4063113" y="1997765"/>
            <a:ext cx="5872891" cy="2696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</a:pPr>
            <a:r>
              <a:rPr lang="en-US" sz="6000">
                <a:solidFill>
                  <a:srgbClr val="FFFFFF"/>
                </a:solidFill>
              </a:rPr>
              <a:t>EDA</a:t>
            </a:r>
            <a:endParaRPr/>
          </a:p>
        </p:txBody>
      </p:sp>
      <p:pic>
        <p:nvPicPr>
          <p:cNvPr id="279" name="Google Shape;2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5826" y="4686838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"/>
          <p:cNvSpPr/>
          <p:nvPr/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2024-05-06T11:00:40Z</dcterms:created>
  <dc:creator>Subhashini Gupta</dc:creator>
</cp:coreProperties>
</file>